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1" r:id="rId5"/>
    <p:sldId id="260" r:id="rId6"/>
    <p:sldId id="262" r:id="rId7"/>
    <p:sldId id="263" r:id="rId8"/>
    <p:sldId id="264" r:id="rId9"/>
    <p:sldId id="265" r:id="rId10"/>
    <p:sldId id="259"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55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997BFA-8AE8-4591-8EE6-41301166A086}" type="datetimeFigureOut">
              <a:rPr lang="en-IN" smtClean="0"/>
              <a:t>10-12-2024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4047652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997BFA-8AE8-4591-8EE6-41301166A086}" type="datetimeFigureOut">
              <a:rPr lang="en-IN" smtClean="0"/>
              <a:t>10-12-2024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1518638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D2997BFA-8AE8-4591-8EE6-41301166A086}" type="datetimeFigureOut">
              <a:rPr lang="en-IN" smtClean="0"/>
              <a:t>10-12-2024</a:t>
            </a:fld>
            <a:endParaRPr lang="en-IN"/>
          </a:p>
        </p:txBody>
      </p:sp>
      <p:sp>
        <p:nvSpPr>
          <p:cNvPr id="5" name="Footer Placeholder 4"/>
          <p:cNvSpPr>
            <a:spLocks noGrp="1"/>
          </p:cNvSpPr>
          <p:nvPr>
            <p:ph type="ftr" sz="quarter" idx="11"/>
          </p:nvPr>
        </p:nvSpPr>
        <p:spPr>
          <a:xfrm>
            <a:off x="3776135" y="6422854"/>
            <a:ext cx="4279669" cy="365125"/>
          </a:xfrm>
        </p:spPr>
        <p:txBody>
          <a:bodyPr/>
          <a:lstStyle/>
          <a:p>
            <a:endParaRPr lang="en-IN"/>
          </a:p>
        </p:txBody>
      </p:sp>
      <p:sp>
        <p:nvSpPr>
          <p:cNvPr id="6" name="Slide Number Placeholder 5"/>
          <p:cNvSpPr>
            <a:spLocks noGrp="1"/>
          </p:cNvSpPr>
          <p:nvPr>
            <p:ph type="sldNum" sz="quarter" idx="12"/>
          </p:nvPr>
        </p:nvSpPr>
        <p:spPr>
          <a:xfrm>
            <a:off x="8073048" y="6422854"/>
            <a:ext cx="879759" cy="365125"/>
          </a:xfrm>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4003265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997BFA-8AE8-4591-8EE6-41301166A086}" type="datetimeFigureOut">
              <a:rPr lang="en-IN" smtClean="0"/>
              <a:t>10-12-2024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3876909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D2997BFA-8AE8-4591-8EE6-41301166A086}" type="datetimeFigureOut">
              <a:rPr lang="en-IN" smtClean="0"/>
              <a:t>10-12-2024</a:t>
            </a:fld>
            <a:endParaRPr lang="en-IN"/>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1104A914-31DE-4841-9138-1216F246EAE4}" type="slidenum">
              <a:rPr lang="en-IN" smtClean="0"/>
              <a:t>‹#›</a:t>
            </a:fld>
            <a:endParaRPr lang="en-IN"/>
          </a:p>
        </p:txBody>
      </p:sp>
    </p:spTree>
    <p:extLst>
      <p:ext uri="{BB962C8B-B14F-4D97-AF65-F5344CB8AC3E}">
        <p14:creationId xmlns:p14="http://schemas.microsoft.com/office/powerpoint/2010/main" val="3260254203"/>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997BFA-8AE8-4591-8EE6-41301166A086}" type="datetimeFigureOut">
              <a:rPr lang="en-IN" smtClean="0"/>
              <a:t>10-12-2024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404718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997BFA-8AE8-4591-8EE6-41301166A086}" type="datetimeFigureOut">
              <a:rPr lang="en-IN" smtClean="0"/>
              <a:t>10-12-2024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31223691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997BFA-8AE8-4591-8EE6-41301166A086}" type="datetimeFigureOut">
              <a:rPr lang="en-IN" smtClean="0"/>
              <a:t>10-12-2024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3015580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997BFA-8AE8-4591-8EE6-41301166A086}" type="datetimeFigureOut">
              <a:rPr lang="en-IN" smtClean="0"/>
              <a:t>10-12-2024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2819389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997BFA-8AE8-4591-8EE6-41301166A086}" type="datetimeFigureOut">
              <a:rPr lang="en-IN" smtClean="0"/>
              <a:t>10-12-2024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3479115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997BFA-8AE8-4591-8EE6-41301166A086}" type="datetimeFigureOut">
              <a:rPr lang="en-IN" smtClean="0"/>
              <a:t>10-12-2024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104A914-31DE-4841-9138-1216F246EAE4}" type="slidenum">
              <a:rPr lang="en-IN" smtClean="0"/>
              <a:t>‹#›</a:t>
            </a:fld>
            <a:endParaRPr lang="en-IN"/>
          </a:p>
        </p:txBody>
      </p:sp>
    </p:spTree>
    <p:extLst>
      <p:ext uri="{BB962C8B-B14F-4D97-AF65-F5344CB8AC3E}">
        <p14:creationId xmlns:p14="http://schemas.microsoft.com/office/powerpoint/2010/main" val="1872911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D2997BFA-8AE8-4591-8EE6-41301166A086}" type="datetimeFigureOut">
              <a:rPr lang="en-IN" smtClean="0"/>
              <a:t>10-12-2024</a:t>
            </a:fld>
            <a:endParaRPr lang="en-IN"/>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IN"/>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1104A914-31DE-4841-9138-1216F246EAE4}" type="slidenum">
              <a:rPr lang="en-IN" smtClean="0"/>
              <a:t>‹#›</a:t>
            </a:fld>
            <a:endParaRPr lang="en-IN"/>
          </a:p>
        </p:txBody>
      </p:sp>
    </p:spTree>
    <p:extLst>
      <p:ext uri="{BB962C8B-B14F-4D97-AF65-F5344CB8AC3E}">
        <p14:creationId xmlns:p14="http://schemas.microsoft.com/office/powerpoint/2010/main" val="220230322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adityaGole/crowdcounting" TargetMode="External"/><Relationship Id="rId2" Type="http://schemas.openxmlformats.org/officeDocument/2006/relationships/hyperlink" Target="https://github.com/AadityaGole/crowdcounting/blob/main/crowdcounting_report.pdf" TargetMode="External"/><Relationship Id="rId1" Type="http://schemas.openxmlformats.org/officeDocument/2006/relationships/slideLayout" Target="../slideLayouts/slideLayout2.xml"/><Relationship Id="rId4" Type="http://schemas.openxmlformats.org/officeDocument/2006/relationships/hyperlink" Target="https://iiitbac-my.sharepoint.com/shared?id=%2Fpersonal%2Fsushree%5Fbehera%5Fiiitb%5Fac%5Fin%2FDocuments%2F%40IIITB%2FResearch%40IIITB%2FVideo%20Analytics%20Project%2Fcrowd%20counting&amp;listurl=%2Fpersonal%2Fsushree%5Fbehera%5Fiiitb%5Fac%5Fin%2FDocuments&amp;sortField=FileLeafRef&amp;isAscending=tru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67D0A-FA95-C1FC-BA59-3E85C8A71515}"/>
              </a:ext>
            </a:extLst>
          </p:cNvPr>
          <p:cNvSpPr>
            <a:spLocks noGrp="1"/>
          </p:cNvSpPr>
          <p:nvPr>
            <p:ph type="ctrTitle"/>
          </p:nvPr>
        </p:nvSpPr>
        <p:spPr/>
        <p:txBody>
          <a:bodyPr/>
          <a:lstStyle/>
          <a:p>
            <a:r>
              <a:rPr lang="en-IN" dirty="0"/>
              <a:t>Crowd  Counting</a:t>
            </a:r>
          </a:p>
        </p:txBody>
      </p:sp>
      <p:sp>
        <p:nvSpPr>
          <p:cNvPr id="3" name="Content Placeholder 2">
            <a:extLst>
              <a:ext uri="{FF2B5EF4-FFF2-40B4-BE49-F238E27FC236}">
                <a16:creationId xmlns:a16="http://schemas.microsoft.com/office/drawing/2014/main" id="{57514925-3270-4C05-401A-3DCEAE8744C3}"/>
              </a:ext>
            </a:extLst>
          </p:cNvPr>
          <p:cNvSpPr txBox="1">
            <a:spLocks/>
          </p:cNvSpPr>
          <p:nvPr/>
        </p:nvSpPr>
        <p:spPr>
          <a:xfrm>
            <a:off x="1125282" y="4709693"/>
            <a:ext cx="9784080" cy="199303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200"/>
              </a:spcBef>
              <a:spcAft>
                <a:spcPts val="200"/>
              </a:spcAft>
              <a:buClr>
                <a:schemeClr val="tx1"/>
              </a:buClr>
              <a:buFont typeface="Wingdings" pitchFamily="2" charset="2"/>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9pPr>
          </a:lstStyle>
          <a:p>
            <a:pPr algn="r"/>
            <a:r>
              <a:rPr lang="en-US" dirty="0"/>
              <a:t>Aaditya Gole</a:t>
            </a:r>
          </a:p>
          <a:p>
            <a:pPr algn="r"/>
            <a:r>
              <a:rPr lang="en-US" dirty="0"/>
              <a:t>Daksh Rajesh</a:t>
            </a:r>
            <a:endParaRPr lang="en-IN" dirty="0"/>
          </a:p>
        </p:txBody>
      </p:sp>
    </p:spTree>
    <p:extLst>
      <p:ext uri="{BB962C8B-B14F-4D97-AF65-F5344CB8AC3E}">
        <p14:creationId xmlns:p14="http://schemas.microsoft.com/office/powerpoint/2010/main" val="20532521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43EF4-B631-1011-3D69-D0C07DD474F4}"/>
              </a:ext>
            </a:extLst>
          </p:cNvPr>
          <p:cNvSpPr>
            <a:spLocks noGrp="1"/>
          </p:cNvSpPr>
          <p:nvPr>
            <p:ph type="title"/>
          </p:nvPr>
        </p:nvSpPr>
        <p:spPr/>
        <p:txBody>
          <a:bodyPr/>
          <a:lstStyle/>
          <a:p>
            <a:r>
              <a:rPr lang="en-IN" dirty="0"/>
              <a:t>Conclusion </a:t>
            </a:r>
          </a:p>
        </p:txBody>
      </p:sp>
      <p:sp>
        <p:nvSpPr>
          <p:cNvPr id="4" name="Content Placeholder 3">
            <a:extLst>
              <a:ext uri="{FF2B5EF4-FFF2-40B4-BE49-F238E27FC236}">
                <a16:creationId xmlns:a16="http://schemas.microsoft.com/office/drawing/2014/main" id="{E542F31C-69E5-C511-75D4-2C0DEA0E6475}"/>
              </a:ext>
            </a:extLst>
          </p:cNvPr>
          <p:cNvSpPr>
            <a:spLocks noGrp="1"/>
          </p:cNvSpPr>
          <p:nvPr>
            <p:ph idx="1"/>
          </p:nvPr>
        </p:nvSpPr>
        <p:spPr/>
        <p:txBody>
          <a:bodyPr/>
          <a:lstStyle/>
          <a:p>
            <a:r>
              <a:rPr lang="en-IN" dirty="0"/>
              <a:t>These steps have enabled us to confidently count the number of customers in the café at any given moment.</a:t>
            </a:r>
          </a:p>
          <a:p>
            <a:r>
              <a:rPr lang="en-IN" dirty="0"/>
              <a:t>A more detailed and in-depth explanation can be found in our </a:t>
            </a:r>
            <a:r>
              <a:rPr lang="en-IN" dirty="0">
                <a:hlinkClick r:id="rId2"/>
              </a:rPr>
              <a:t>Report</a:t>
            </a:r>
            <a:endParaRPr lang="en-IN" dirty="0"/>
          </a:p>
          <a:p>
            <a:r>
              <a:rPr lang="en-IN" dirty="0"/>
              <a:t>Code and resulting screenshots and videos can be found in our </a:t>
            </a:r>
            <a:r>
              <a:rPr lang="en-IN" dirty="0" err="1">
                <a:hlinkClick r:id="rId3"/>
              </a:rPr>
              <a:t>Github</a:t>
            </a:r>
            <a:r>
              <a:rPr lang="en-IN" dirty="0"/>
              <a:t> and the </a:t>
            </a:r>
            <a:r>
              <a:rPr lang="en-IN" dirty="0">
                <a:hlinkClick r:id="rId4"/>
              </a:rPr>
              <a:t>OneDrive Folder</a:t>
            </a:r>
            <a:endParaRPr lang="en-IN" dirty="0"/>
          </a:p>
        </p:txBody>
      </p:sp>
    </p:spTree>
    <p:extLst>
      <p:ext uri="{BB962C8B-B14F-4D97-AF65-F5344CB8AC3E}">
        <p14:creationId xmlns:p14="http://schemas.microsoft.com/office/powerpoint/2010/main" val="2761064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81932-24D1-B142-09EA-54CAF730A587}"/>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D41FD75E-1DBC-3A2F-6AC8-A6C8D6F83853}"/>
              </a:ext>
            </a:extLst>
          </p:cNvPr>
          <p:cNvSpPr>
            <a:spLocks noGrp="1"/>
          </p:cNvSpPr>
          <p:nvPr>
            <p:ph idx="1"/>
          </p:nvPr>
        </p:nvSpPr>
        <p:spPr/>
        <p:txBody>
          <a:bodyPr/>
          <a:lstStyle/>
          <a:p>
            <a:pPr marL="0" indent="0">
              <a:buNone/>
            </a:pPr>
            <a:r>
              <a:rPr lang="en-US" dirty="0"/>
              <a:t>The primary objective of this project is to accurately count the number of people present in a cafe in real-time, while excluding the employees from the count. This involves distinguishing between customers and employees in a dynamic environment using video footage. The challenge is to ensure that the count is stable and accurate, despite the presence of overlapping bounding boxes, flickering counts, and the need to differentiate between customers and employees.</a:t>
            </a:r>
            <a:endParaRPr lang="en-IN" dirty="0"/>
          </a:p>
        </p:txBody>
      </p:sp>
    </p:spTree>
    <p:extLst>
      <p:ext uri="{BB962C8B-B14F-4D97-AF65-F5344CB8AC3E}">
        <p14:creationId xmlns:p14="http://schemas.microsoft.com/office/powerpoint/2010/main" val="3196399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43EF4-B631-1011-3D69-D0C07DD474F4}"/>
              </a:ext>
            </a:extLst>
          </p:cNvPr>
          <p:cNvSpPr>
            <a:spLocks noGrp="1"/>
          </p:cNvSpPr>
          <p:nvPr>
            <p:ph type="title"/>
          </p:nvPr>
        </p:nvSpPr>
        <p:spPr/>
        <p:txBody>
          <a:bodyPr/>
          <a:lstStyle/>
          <a:p>
            <a:r>
              <a:rPr lang="en-IN" dirty="0"/>
              <a:t>Tools used :yolov8</a:t>
            </a:r>
          </a:p>
        </p:txBody>
      </p:sp>
      <p:sp>
        <p:nvSpPr>
          <p:cNvPr id="7" name="Content Placeholder 6">
            <a:extLst>
              <a:ext uri="{FF2B5EF4-FFF2-40B4-BE49-F238E27FC236}">
                <a16:creationId xmlns:a16="http://schemas.microsoft.com/office/drawing/2014/main" id="{0849D354-5F96-4E80-967C-E532040BA864}"/>
              </a:ext>
            </a:extLst>
          </p:cNvPr>
          <p:cNvSpPr>
            <a:spLocks noGrp="1"/>
          </p:cNvSpPr>
          <p:nvPr>
            <p:ph idx="1"/>
          </p:nvPr>
        </p:nvSpPr>
        <p:spPr/>
        <p:txBody>
          <a:bodyPr/>
          <a:lstStyle/>
          <a:p>
            <a:pPr marL="0" indent="0">
              <a:buNone/>
            </a:pPr>
            <a:r>
              <a:rPr lang="en-IN" dirty="0"/>
              <a:t>Using pre trained yolo to detect customers</a:t>
            </a:r>
          </a:p>
        </p:txBody>
      </p:sp>
      <p:pic>
        <p:nvPicPr>
          <p:cNvPr id="4" name="Picture 3">
            <a:extLst>
              <a:ext uri="{FF2B5EF4-FFF2-40B4-BE49-F238E27FC236}">
                <a16:creationId xmlns:a16="http://schemas.microsoft.com/office/drawing/2014/main" id="{2B921DD3-0C1B-A2BF-552D-D272E5B157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0819" y="2361830"/>
            <a:ext cx="4890361" cy="4393150"/>
          </a:xfrm>
          <a:prstGeom prst="rect">
            <a:avLst/>
          </a:prstGeom>
        </p:spPr>
      </p:pic>
    </p:spTree>
    <p:extLst>
      <p:ext uri="{BB962C8B-B14F-4D97-AF65-F5344CB8AC3E}">
        <p14:creationId xmlns:p14="http://schemas.microsoft.com/office/powerpoint/2010/main" val="984372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A68AA0-C158-86C5-6F6A-B0856166DA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7753A5-5740-94F9-2CBF-5AAF42486A35}"/>
              </a:ext>
            </a:extLst>
          </p:cNvPr>
          <p:cNvSpPr>
            <a:spLocks noGrp="1"/>
          </p:cNvSpPr>
          <p:nvPr>
            <p:ph type="title"/>
          </p:nvPr>
        </p:nvSpPr>
        <p:spPr/>
        <p:txBody>
          <a:bodyPr/>
          <a:lstStyle/>
          <a:p>
            <a:r>
              <a:rPr lang="en-IN" dirty="0"/>
              <a:t>Version 1.0</a:t>
            </a:r>
          </a:p>
        </p:txBody>
      </p:sp>
      <p:pic>
        <p:nvPicPr>
          <p:cNvPr id="6" name="Content Placeholder 5">
            <a:extLst>
              <a:ext uri="{FF2B5EF4-FFF2-40B4-BE49-F238E27FC236}">
                <a16:creationId xmlns:a16="http://schemas.microsoft.com/office/drawing/2014/main" id="{95834852-2689-441E-A1BA-87F6471B716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9458" y="1855640"/>
            <a:ext cx="8893083" cy="5002360"/>
          </a:xfrm>
        </p:spPr>
      </p:pic>
    </p:spTree>
    <p:extLst>
      <p:ext uri="{BB962C8B-B14F-4D97-AF65-F5344CB8AC3E}">
        <p14:creationId xmlns:p14="http://schemas.microsoft.com/office/powerpoint/2010/main" val="3876932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26802-4180-B857-B6BC-F06D0353D8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57E45E-C519-B8B8-21F6-0F8270DB2C53}"/>
              </a:ext>
            </a:extLst>
          </p:cNvPr>
          <p:cNvSpPr>
            <a:spLocks noGrp="1"/>
          </p:cNvSpPr>
          <p:nvPr>
            <p:ph type="title"/>
          </p:nvPr>
        </p:nvSpPr>
        <p:spPr/>
        <p:txBody>
          <a:bodyPr/>
          <a:lstStyle/>
          <a:p>
            <a:r>
              <a:rPr lang="en-IN" dirty="0"/>
              <a:t>Version 1.0</a:t>
            </a:r>
          </a:p>
        </p:txBody>
      </p:sp>
      <p:sp>
        <p:nvSpPr>
          <p:cNvPr id="7" name="Content Placeholder 6">
            <a:extLst>
              <a:ext uri="{FF2B5EF4-FFF2-40B4-BE49-F238E27FC236}">
                <a16:creationId xmlns:a16="http://schemas.microsoft.com/office/drawing/2014/main" id="{1D5D379A-499C-4909-D843-8BD17B9E6B6B}"/>
              </a:ext>
            </a:extLst>
          </p:cNvPr>
          <p:cNvSpPr>
            <a:spLocks noGrp="1"/>
          </p:cNvSpPr>
          <p:nvPr>
            <p:ph idx="1"/>
          </p:nvPr>
        </p:nvSpPr>
        <p:spPr/>
        <p:txBody>
          <a:bodyPr/>
          <a:lstStyle/>
          <a:p>
            <a:pPr marL="0" indent="0">
              <a:buNone/>
            </a:pPr>
            <a:r>
              <a:rPr lang="en-IN" dirty="0">
                <a:latin typeface="Aptos" panose="020B0004020202020204" pitchFamily="34" charset="0"/>
              </a:rPr>
              <a:t>Problems</a:t>
            </a:r>
            <a:r>
              <a:rPr lang="en-IN" dirty="0"/>
              <a:t>:</a:t>
            </a:r>
          </a:p>
          <a:p>
            <a:r>
              <a:rPr lang="en-IN" dirty="0"/>
              <a:t>Multiple detections for same object</a:t>
            </a:r>
          </a:p>
          <a:p>
            <a:r>
              <a:rPr lang="en-IN" dirty="0"/>
              <a:t>Rapid detection and non-detection (flickering)</a:t>
            </a:r>
          </a:p>
          <a:p>
            <a:r>
              <a:rPr lang="en-IN" dirty="0"/>
              <a:t>Average count fluctuating wildly due to flickering and multiple detection</a:t>
            </a:r>
          </a:p>
          <a:p>
            <a:r>
              <a:rPr lang="en-IN" dirty="0"/>
              <a:t>Detecting employees too</a:t>
            </a:r>
          </a:p>
          <a:p>
            <a:endParaRPr lang="en-IN" dirty="0"/>
          </a:p>
          <a:p>
            <a:endParaRPr lang="en-IN" dirty="0"/>
          </a:p>
        </p:txBody>
      </p:sp>
    </p:spTree>
    <p:extLst>
      <p:ext uri="{BB962C8B-B14F-4D97-AF65-F5344CB8AC3E}">
        <p14:creationId xmlns:p14="http://schemas.microsoft.com/office/powerpoint/2010/main" val="2397636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96501A-3C74-FA56-2971-FA8BCAB22B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E69935-FDEF-9743-E082-377C2E1CFCA3}"/>
              </a:ext>
            </a:extLst>
          </p:cNvPr>
          <p:cNvSpPr>
            <a:spLocks noGrp="1"/>
          </p:cNvSpPr>
          <p:nvPr>
            <p:ph type="title"/>
          </p:nvPr>
        </p:nvSpPr>
        <p:spPr/>
        <p:txBody>
          <a:bodyPr/>
          <a:lstStyle/>
          <a:p>
            <a:r>
              <a:rPr lang="en-IN" dirty="0"/>
              <a:t>Version 2.0 - polygon</a:t>
            </a:r>
          </a:p>
        </p:txBody>
      </p:sp>
      <p:sp>
        <p:nvSpPr>
          <p:cNvPr id="7" name="Content Placeholder 6">
            <a:extLst>
              <a:ext uri="{FF2B5EF4-FFF2-40B4-BE49-F238E27FC236}">
                <a16:creationId xmlns:a16="http://schemas.microsoft.com/office/drawing/2014/main" id="{62A7513E-9403-7B85-AB85-66215DA00DD0}"/>
              </a:ext>
            </a:extLst>
          </p:cNvPr>
          <p:cNvSpPr>
            <a:spLocks noGrp="1"/>
          </p:cNvSpPr>
          <p:nvPr>
            <p:ph idx="1"/>
          </p:nvPr>
        </p:nvSpPr>
        <p:spPr>
          <a:xfrm>
            <a:off x="1202919" y="1985800"/>
            <a:ext cx="9784080" cy="4206240"/>
          </a:xfrm>
        </p:spPr>
        <p:txBody>
          <a:bodyPr/>
          <a:lstStyle/>
          <a:p>
            <a:pPr marL="0" indent="0">
              <a:buNone/>
            </a:pPr>
            <a:r>
              <a:rPr lang="en-IN" dirty="0">
                <a:latin typeface="Aptos" panose="020B0004020202020204" pitchFamily="34" charset="0"/>
              </a:rPr>
              <a:t>Implementing a “customer zone” where customers are supposed to be</a:t>
            </a:r>
            <a:endParaRPr lang="en-IN" dirty="0"/>
          </a:p>
          <a:p>
            <a:endParaRPr lang="en-IN" dirty="0"/>
          </a:p>
          <a:p>
            <a:endParaRPr lang="en-IN" dirty="0"/>
          </a:p>
        </p:txBody>
      </p:sp>
      <p:pic>
        <p:nvPicPr>
          <p:cNvPr id="4" name="Picture 3">
            <a:extLst>
              <a:ext uri="{FF2B5EF4-FFF2-40B4-BE49-F238E27FC236}">
                <a16:creationId xmlns:a16="http://schemas.microsoft.com/office/drawing/2014/main" id="{42A1FF4C-534E-72ED-5F23-99AF77DDE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759" y="2584694"/>
            <a:ext cx="7772400" cy="4194468"/>
          </a:xfrm>
          <a:prstGeom prst="rect">
            <a:avLst/>
          </a:prstGeom>
        </p:spPr>
      </p:pic>
    </p:spTree>
    <p:extLst>
      <p:ext uri="{BB962C8B-B14F-4D97-AF65-F5344CB8AC3E}">
        <p14:creationId xmlns:p14="http://schemas.microsoft.com/office/powerpoint/2010/main" val="3172784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BF398-4D50-841D-63CA-264712B0F0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149A9E-1261-9CF8-7BCB-6EDE9A9ECDF5}"/>
              </a:ext>
            </a:extLst>
          </p:cNvPr>
          <p:cNvSpPr>
            <a:spLocks noGrp="1"/>
          </p:cNvSpPr>
          <p:nvPr>
            <p:ph type="title"/>
          </p:nvPr>
        </p:nvSpPr>
        <p:spPr/>
        <p:txBody>
          <a:bodyPr/>
          <a:lstStyle/>
          <a:p>
            <a:r>
              <a:rPr lang="en-IN" dirty="0"/>
              <a:t>Version 2.0 - polygon</a:t>
            </a:r>
          </a:p>
        </p:txBody>
      </p:sp>
      <p:sp>
        <p:nvSpPr>
          <p:cNvPr id="7" name="Content Placeholder 6">
            <a:extLst>
              <a:ext uri="{FF2B5EF4-FFF2-40B4-BE49-F238E27FC236}">
                <a16:creationId xmlns:a16="http://schemas.microsoft.com/office/drawing/2014/main" id="{24F884F9-09DC-6340-D9A5-76DCA4A302D5}"/>
              </a:ext>
            </a:extLst>
          </p:cNvPr>
          <p:cNvSpPr>
            <a:spLocks noGrp="1"/>
          </p:cNvSpPr>
          <p:nvPr>
            <p:ph idx="1"/>
          </p:nvPr>
        </p:nvSpPr>
        <p:spPr/>
        <p:txBody>
          <a:bodyPr/>
          <a:lstStyle/>
          <a:p>
            <a:pPr marL="0" indent="0">
              <a:buNone/>
            </a:pPr>
            <a:r>
              <a:rPr lang="en-IN" dirty="0">
                <a:latin typeface="Aptos" panose="020B0004020202020204" pitchFamily="34" charset="0"/>
              </a:rPr>
              <a:t>Problems</a:t>
            </a:r>
            <a:r>
              <a:rPr lang="en-IN" dirty="0"/>
              <a:t>:</a:t>
            </a:r>
          </a:p>
          <a:p>
            <a:r>
              <a:rPr lang="en-IN" dirty="0"/>
              <a:t>Multiple detections for same object</a:t>
            </a:r>
          </a:p>
          <a:p>
            <a:r>
              <a:rPr lang="en-IN" dirty="0"/>
              <a:t>Rapid detection and non-detection (flickering)</a:t>
            </a:r>
          </a:p>
          <a:p>
            <a:r>
              <a:rPr lang="en-IN" dirty="0"/>
              <a:t>Average count fluctuating wildly due to flickering and multiple detection</a:t>
            </a:r>
          </a:p>
          <a:p>
            <a:r>
              <a:rPr lang="en-IN" dirty="0"/>
              <a:t>Detecting employees who now walk into the zone</a:t>
            </a:r>
          </a:p>
          <a:p>
            <a:endParaRPr lang="en-IN" dirty="0"/>
          </a:p>
          <a:p>
            <a:endParaRPr lang="en-IN" dirty="0"/>
          </a:p>
        </p:txBody>
      </p:sp>
    </p:spTree>
    <p:extLst>
      <p:ext uri="{BB962C8B-B14F-4D97-AF65-F5344CB8AC3E}">
        <p14:creationId xmlns:p14="http://schemas.microsoft.com/office/powerpoint/2010/main" val="3804248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717460-D6CB-651C-A0FF-CF3CAF7535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25ABAA-E0E6-F179-68CC-4191F6F910D5}"/>
              </a:ext>
            </a:extLst>
          </p:cNvPr>
          <p:cNvSpPr>
            <a:spLocks noGrp="1"/>
          </p:cNvSpPr>
          <p:nvPr>
            <p:ph type="title"/>
          </p:nvPr>
        </p:nvSpPr>
        <p:spPr/>
        <p:txBody>
          <a:bodyPr/>
          <a:lstStyle/>
          <a:p>
            <a:r>
              <a:rPr lang="en-IN" dirty="0"/>
              <a:t>Version 3.0 – </a:t>
            </a:r>
            <a:r>
              <a:rPr lang="en-IN" dirty="0" err="1"/>
              <a:t>Headcap+suppression</a:t>
            </a:r>
            <a:endParaRPr lang="en-IN" dirty="0"/>
          </a:p>
        </p:txBody>
      </p:sp>
      <p:sp>
        <p:nvSpPr>
          <p:cNvPr id="7" name="Content Placeholder 6">
            <a:extLst>
              <a:ext uri="{FF2B5EF4-FFF2-40B4-BE49-F238E27FC236}">
                <a16:creationId xmlns:a16="http://schemas.microsoft.com/office/drawing/2014/main" id="{1F0C6A41-8402-0ABC-0105-34A5436CB15D}"/>
              </a:ext>
            </a:extLst>
          </p:cNvPr>
          <p:cNvSpPr>
            <a:spLocks noGrp="1"/>
          </p:cNvSpPr>
          <p:nvPr>
            <p:ph idx="1"/>
          </p:nvPr>
        </p:nvSpPr>
        <p:spPr>
          <a:xfrm>
            <a:off x="1202919" y="1985800"/>
            <a:ext cx="9784080" cy="4206240"/>
          </a:xfrm>
        </p:spPr>
        <p:txBody>
          <a:bodyPr/>
          <a:lstStyle/>
          <a:p>
            <a:r>
              <a:rPr lang="en-IN" dirty="0">
                <a:latin typeface="Aptos" panose="020B0004020202020204" pitchFamily="34" charset="0"/>
              </a:rPr>
              <a:t>Subtracting customers wearing headcap (solved in a different subproblem) from total count</a:t>
            </a:r>
          </a:p>
          <a:p>
            <a:r>
              <a:rPr lang="en-IN" dirty="0">
                <a:latin typeface="Aptos" panose="020B0004020202020204" pitchFamily="34" charset="0"/>
              </a:rPr>
              <a:t>Using implicit YOLOv8 suppression to take care of multiple boxes for same person</a:t>
            </a:r>
          </a:p>
          <a:p>
            <a:r>
              <a:rPr lang="en-IN" dirty="0">
                <a:latin typeface="Aptos" panose="020B0004020202020204" pitchFamily="34" charset="0"/>
              </a:rPr>
              <a:t>A moving average count of last 10 frames handles fluctuations in the count and negates the flickering of boxes</a:t>
            </a:r>
            <a:endParaRPr lang="en-IN" dirty="0"/>
          </a:p>
          <a:p>
            <a:endParaRPr lang="en-IN" dirty="0"/>
          </a:p>
          <a:p>
            <a:endParaRPr lang="en-IN" dirty="0"/>
          </a:p>
        </p:txBody>
      </p:sp>
    </p:spTree>
    <p:extLst>
      <p:ext uri="{BB962C8B-B14F-4D97-AF65-F5344CB8AC3E}">
        <p14:creationId xmlns:p14="http://schemas.microsoft.com/office/powerpoint/2010/main" val="32853677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C85922-BF20-5EEB-9331-313120E9AC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C6309E-B6A5-54E8-8D8A-5F8F3DD1C100}"/>
              </a:ext>
            </a:extLst>
          </p:cNvPr>
          <p:cNvSpPr>
            <a:spLocks noGrp="1"/>
          </p:cNvSpPr>
          <p:nvPr>
            <p:ph type="title"/>
          </p:nvPr>
        </p:nvSpPr>
        <p:spPr/>
        <p:txBody>
          <a:bodyPr/>
          <a:lstStyle/>
          <a:p>
            <a:r>
              <a:rPr lang="en-IN" dirty="0"/>
              <a:t>Version 3.0 – </a:t>
            </a:r>
            <a:r>
              <a:rPr lang="en-IN" dirty="0" err="1"/>
              <a:t>Headcap+suppression</a:t>
            </a:r>
            <a:endParaRPr lang="en-IN" dirty="0"/>
          </a:p>
        </p:txBody>
      </p:sp>
      <p:pic>
        <p:nvPicPr>
          <p:cNvPr id="6" name="Content Placeholder 5">
            <a:extLst>
              <a:ext uri="{FF2B5EF4-FFF2-40B4-BE49-F238E27FC236}">
                <a16:creationId xmlns:a16="http://schemas.microsoft.com/office/drawing/2014/main" id="{099E2EC7-7C67-D9A9-FA73-2D1585F331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0791" y="1792936"/>
            <a:ext cx="8808335" cy="4952681"/>
          </a:xfrm>
        </p:spPr>
      </p:pic>
    </p:spTree>
    <p:extLst>
      <p:ext uri="{BB962C8B-B14F-4D97-AF65-F5344CB8AC3E}">
        <p14:creationId xmlns:p14="http://schemas.microsoft.com/office/powerpoint/2010/main" val="84936834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docProps/app.xml><?xml version="1.0" encoding="utf-8"?>
<Properties xmlns="http://schemas.openxmlformats.org/officeDocument/2006/extended-properties" xmlns:vt="http://schemas.openxmlformats.org/officeDocument/2006/docPropsVTypes">
  <Template>TM03090430[[fn=Banded]]</Template>
  <TotalTime>153</TotalTime>
  <Words>287</Words>
  <Application>Microsoft Office PowerPoint</Application>
  <PresentationFormat>Widescreen</PresentationFormat>
  <Paragraphs>31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Corbel</vt:lpstr>
      <vt:lpstr>Wingdings</vt:lpstr>
      <vt:lpstr>Banded</vt:lpstr>
      <vt:lpstr>Crowd  Counting</vt:lpstr>
      <vt:lpstr>Problem statement</vt:lpstr>
      <vt:lpstr>Tools used :yolov8</vt:lpstr>
      <vt:lpstr>Version 1.0</vt:lpstr>
      <vt:lpstr>Version 1.0</vt:lpstr>
      <vt:lpstr>Version 2.0 - polygon</vt:lpstr>
      <vt:lpstr>Version 2.0 - polygon</vt:lpstr>
      <vt:lpstr>Version 3.0 – Headcap+suppression</vt:lpstr>
      <vt:lpstr>Version 3.0 – Headcap+suppression</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IMT2022087 Aaditya Ramchandra Gole</dc:creator>
  <cp:lastModifiedBy>Aaditya Gole</cp:lastModifiedBy>
  <cp:revision>3</cp:revision>
  <dcterms:created xsi:type="dcterms:W3CDTF">2024-10-10T20:38:47Z</dcterms:created>
  <dcterms:modified xsi:type="dcterms:W3CDTF">2024-12-10T17:59:55Z</dcterms:modified>
</cp:coreProperties>
</file>

<file path=docProps/thumbnail.jpeg>
</file>